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7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37AE-B3F8-4537-866F-FF3E1C4E4FA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1F43B-8A15-4BB6-837D-A2CD2455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93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od.tevapharm.com/media/EM+Submitter+1+-+Creating+an+Activity/1_7070zyk7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5593563" cy="740818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latin typeface="Teva Sans" panose="020B0604030202020203" pitchFamily="34" charset="0"/>
              </a:rPr>
              <a:t>How </a:t>
            </a:r>
            <a:r>
              <a:rPr lang="en-US" sz="3200" dirty="0" smtClean="0">
                <a:latin typeface="Teva Sans" panose="020B0604030202020203" pitchFamily="34" charset="0"/>
              </a:rPr>
              <a:t>To </a:t>
            </a:r>
            <a:r>
              <a:rPr lang="en-US" sz="3200" dirty="0" smtClean="0">
                <a:latin typeface="Teva Sans" panose="020B0604030202020203" pitchFamily="34" charset="0"/>
              </a:rPr>
              <a:t>Create </a:t>
            </a:r>
            <a:r>
              <a:rPr lang="en-US" sz="3200" dirty="0" smtClean="0">
                <a:latin typeface="Teva Sans" panose="020B0604030202020203" pitchFamily="34" charset="0"/>
              </a:rPr>
              <a:t>An </a:t>
            </a:r>
            <a:r>
              <a:rPr lang="en-US" sz="3200" dirty="0" smtClean="0">
                <a:latin typeface="Teva Sans" panose="020B0604030202020203" pitchFamily="34" charset="0"/>
              </a:rPr>
              <a:t>Activity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68" y="177543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Submit </a:t>
            </a:r>
            <a:r>
              <a:rPr lang="en-US" dirty="0" smtClean="0">
                <a:latin typeface="Teva Sans" panose="020B0604030202020203" pitchFamily="34" charset="0"/>
              </a:rPr>
              <a:t>your Activity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10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60629" y="1397479"/>
            <a:ext cx="8483990" cy="3791488"/>
            <a:chOff x="366712" y="525495"/>
            <a:chExt cx="11458575" cy="546573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712" y="866775"/>
              <a:ext cx="11458575" cy="51244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" name="Rounded Rectangle 29"/>
            <p:cNvSpPr/>
            <p:nvPr/>
          </p:nvSpPr>
          <p:spPr>
            <a:xfrm>
              <a:off x="9868389" y="1201615"/>
              <a:ext cx="944753" cy="233970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413999" y="525495"/>
              <a:ext cx="735594" cy="670125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smtClean="0">
                  <a:latin typeface="Teva Sans" panose="020B0604030202020203" pitchFamily="34" charset="0"/>
                </a:rPr>
                <a:t>20</a:t>
              </a:r>
              <a:endParaRPr lang="en-US" sz="13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6" y="186322"/>
            <a:ext cx="11812438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dirty="0" smtClean="0">
                <a:latin typeface="Teva Sans" panose="020B0604030202020203" pitchFamily="34" charset="0"/>
              </a:rPr>
              <a:t>After submitting, confirm your A</a:t>
            </a:r>
            <a:r>
              <a:rPr lang="en-US" dirty="0" smtClean="0">
                <a:latin typeface="Teva Sans" panose="020B0604030202020203" pitchFamily="34" charset="0"/>
              </a:rPr>
              <a:t>ctivity’s </a:t>
            </a:r>
            <a:r>
              <a:rPr lang="en-US" dirty="0" smtClean="0">
                <a:latin typeface="Teva Sans" panose="020B0604030202020203" pitchFamily="34" charset="0"/>
              </a:rPr>
              <a:t>status is updated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11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6760" y="2280500"/>
            <a:ext cx="9931728" cy="1401028"/>
            <a:chOff x="936760" y="2280500"/>
            <a:chExt cx="9931728" cy="14010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760" y="2280500"/>
              <a:ext cx="9931728" cy="14010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7550" y="3079630"/>
              <a:ext cx="658393" cy="154916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467550" y="3072245"/>
            <a:ext cx="862910" cy="16230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00332" y="6356350"/>
            <a:ext cx="538163" cy="365125"/>
          </a:xfrm>
        </p:spPr>
        <p:txBody>
          <a:bodyPr/>
          <a:lstStyle/>
          <a:p>
            <a:r>
              <a:rPr lang="en-US" dirty="0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12</a:t>
            </a:fld>
            <a:r>
              <a:rPr lang="en-US" dirty="0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30061" y="6355032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239" y="1915066"/>
            <a:ext cx="6978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eva Sans" panose="020B0604030202020203" pitchFamily="34" charset="0"/>
              </a:rPr>
              <a:t>Congratulations!  You created an activity.</a:t>
            </a:r>
            <a:endParaRPr lang="en-US" sz="5400" b="1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732" y="4939617"/>
            <a:ext cx="961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Create an Activity”, visit to Teva Tube: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 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  <a:hlinkClick r:id="rId2"/>
              </a:rPr>
              <a:t>https://vod.tevapharm.com/media/EM+Submitter+1+-+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  <a:hlinkClick r:id="rId2"/>
              </a:rPr>
              <a:t>Creating+an+Activity/1_7070zyk7</a:t>
            </a:r>
            <a:endParaRPr lang="en-US" dirty="0">
              <a:solidFill>
                <a:schemeClr val="bg2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 smtClean="0">
                <a:latin typeface="Teva Sans" panose="020B0604030202020203" pitchFamily="34" charset="0"/>
              </a:rPr>
              <a:t>EngageMate – How to Create an Activity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298959" y="2805574"/>
            <a:ext cx="2728599" cy="876300"/>
            <a:chOff x="3240490" y="1419935"/>
            <a:chExt cx="2728599" cy="8763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0490" y="1419935"/>
              <a:ext cx="2457450" cy="8763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5416899" y="1435003"/>
              <a:ext cx="552190" cy="547456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2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32776" y="1929735"/>
              <a:ext cx="1061050" cy="32058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7770" y="2001208"/>
            <a:ext cx="1885950" cy="2819400"/>
            <a:chOff x="1376008" y="1902437"/>
            <a:chExt cx="1885950" cy="2819400"/>
          </a:xfrm>
        </p:grpSpPr>
        <p:grpSp>
          <p:nvGrpSpPr>
            <p:cNvPr id="17" name="Group 16"/>
            <p:cNvGrpSpPr/>
            <p:nvPr/>
          </p:nvGrpSpPr>
          <p:grpSpPr>
            <a:xfrm>
              <a:off x="1376008" y="1902437"/>
              <a:ext cx="1885950" cy="2819400"/>
              <a:chOff x="403605" y="886535"/>
              <a:chExt cx="1885950" cy="281940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605" y="886535"/>
                <a:ext cx="1885950" cy="281940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403605" y="2129051"/>
                <a:ext cx="1885950" cy="504967"/>
              </a:xfrm>
              <a:prstGeom prst="roundRect">
                <a:avLst/>
              </a:prstGeom>
              <a:noFill/>
              <a:ln w="41275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596571" y="1746019"/>
                <a:ext cx="602479" cy="550215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atin typeface="Teva Sans" panose="020B0604030202020203" pitchFamily="34" charset="0"/>
                  </a:rPr>
                  <a:t>1</a:t>
                </a:r>
                <a:endParaRPr lang="en-US" sz="1600" b="1" dirty="0">
                  <a:latin typeface="Teva Sans" panose="020B0604030202020203" pitchFamily="34" charset="0"/>
                </a:endParaRPr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1454652" y="3268038"/>
              <a:ext cx="1426571" cy="27777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>
                <a:latin typeface="Teva Sans" panose="020B0604030202020203" pitchFamily="34" charset="0"/>
              </a:rPr>
              <a:t>EngageMate – Select </a:t>
            </a:r>
            <a:r>
              <a:rPr lang="en-US" dirty="0" smtClean="0">
                <a:latin typeface="Teva Sans" panose="020B0604030202020203" pitchFamily="34" charset="0"/>
              </a:rPr>
              <a:t>your Activity Type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Teva Sans" panose="020B0604030202020203" pitchFamily="34" charset="0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26830" y="2190954"/>
            <a:ext cx="2778624" cy="2378455"/>
            <a:chOff x="7231418" y="886535"/>
            <a:chExt cx="3867150" cy="300037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1418" y="886535"/>
              <a:ext cx="3867150" cy="30003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7" name="Rectangle 26"/>
            <p:cNvSpPr/>
            <p:nvPr/>
          </p:nvSpPr>
          <p:spPr>
            <a:xfrm>
              <a:off x="7872768" y="1119062"/>
              <a:ext cx="3114546" cy="276784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987877" y="2216138"/>
              <a:ext cx="2244694" cy="27777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841518" y="1338754"/>
              <a:ext cx="798285" cy="657692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eva Sans" panose="020B0604030202020203" pitchFamily="34" charset="0"/>
                </a:rPr>
                <a:t>3</a:t>
              </a:r>
              <a:endParaRPr lang="en-US" sz="16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89" y="205741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Complete </a:t>
            </a:r>
            <a:r>
              <a:rPr lang="en-US" dirty="0" smtClean="0">
                <a:latin typeface="Teva Sans" panose="020B0604030202020203" pitchFamily="34" charset="0"/>
              </a:rPr>
              <a:t>the fields for your activity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4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6008" y="1660360"/>
            <a:ext cx="8692653" cy="3801417"/>
            <a:chOff x="364729" y="666781"/>
            <a:chExt cx="9127614" cy="43024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729" y="666781"/>
              <a:ext cx="9127614" cy="430247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Rounded Rectangle 7"/>
            <p:cNvSpPr/>
            <p:nvPr/>
          </p:nvSpPr>
          <p:spPr>
            <a:xfrm>
              <a:off x="450681" y="1892351"/>
              <a:ext cx="1757264" cy="30379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03804" y="1618290"/>
              <a:ext cx="424334" cy="428085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eva Sans" panose="020B0604030202020203" pitchFamily="34" charset="0"/>
                </a:rPr>
                <a:t>4</a:t>
              </a:r>
              <a:endParaRPr lang="en-US" sz="2000" b="1" dirty="0">
                <a:latin typeface="Teva Sans" panose="020B0604030202020203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46796" y="2235199"/>
              <a:ext cx="8300403" cy="37764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29388" y="2046376"/>
              <a:ext cx="517810" cy="423257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latin typeface="Teva Sans" panose="020B0604030202020203" pitchFamily="34" charset="0"/>
                </a:rPr>
                <a:t>4.1</a:t>
              </a:r>
              <a:endParaRPr lang="en-US" sz="900" b="1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9309881" y="1883665"/>
            <a:ext cx="327895" cy="20203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05768" y="1644397"/>
            <a:ext cx="404113" cy="378231"/>
          </a:xfrm>
          <a:prstGeom prst="ellipse">
            <a:avLst/>
          </a:prstGeom>
          <a:solidFill>
            <a:srgbClr val="F43CBF"/>
          </a:solidFill>
          <a:ln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eva Sans" panose="020B0604030202020203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849" y="5658929"/>
            <a:ext cx="1059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Hint:   </a:t>
            </a:r>
            <a:r>
              <a:rPr lang="en-US" sz="2000" dirty="0" smtClean="0">
                <a:solidFill>
                  <a:srgbClr val="FF4747"/>
                </a:solidFill>
                <a:latin typeface="Teva Sans" panose="020B0604030202020203" pitchFamily="34" charset="0"/>
              </a:rPr>
              <a:t>Red</a:t>
            </a:r>
            <a:r>
              <a:rPr lang="en-US" sz="20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 fields are required – they must be completed before submitting the activity</a:t>
            </a:r>
            <a:endParaRPr lang="en-US" sz="2000" dirty="0">
              <a:solidFill>
                <a:schemeClr val="bg1"/>
              </a:solidFill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Search </a:t>
            </a:r>
            <a:r>
              <a:rPr lang="en-US" dirty="0" smtClean="0">
                <a:latin typeface="Teva Sans" panose="020B0604030202020203" pitchFamily="34" charset="0"/>
              </a:rPr>
              <a:t>for your Service Providers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5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65927" y="1540483"/>
            <a:ext cx="9021792" cy="3777485"/>
            <a:chOff x="573371" y="649396"/>
            <a:chExt cx="10065599" cy="48928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371" y="815361"/>
              <a:ext cx="10065599" cy="472689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Rounded Rectangle 13"/>
            <p:cNvSpPr/>
            <p:nvPr/>
          </p:nvSpPr>
          <p:spPr>
            <a:xfrm>
              <a:off x="2614442" y="2133328"/>
              <a:ext cx="2003615" cy="37764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74456" y="1827338"/>
              <a:ext cx="497593" cy="494811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eva Sans" panose="020B0604030202020203" pitchFamily="34" charset="0"/>
                </a:rPr>
                <a:t>6</a:t>
              </a:r>
              <a:endParaRPr lang="en-US" sz="2000" b="1" dirty="0">
                <a:latin typeface="Teva Sans" panose="020B0604030202020203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716192" y="1052861"/>
              <a:ext cx="1357052" cy="2796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32912" y="649396"/>
              <a:ext cx="497593" cy="494811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eva Sans" panose="020B0604030202020203" pitchFamily="34" charset="0"/>
                </a:rPr>
                <a:t>7</a:t>
              </a:r>
              <a:endParaRPr lang="en-US" sz="20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1662818" cy="7617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va Sans" panose="020B0604030202020203" pitchFamily="34" charset="0"/>
              </a:rPr>
              <a:t>EngageMate – Enter </a:t>
            </a:r>
            <a:r>
              <a:rPr lang="en-US" dirty="0" smtClean="0">
                <a:latin typeface="Teva Sans" panose="020B0604030202020203" pitchFamily="34" charset="0"/>
              </a:rPr>
              <a:t>Search </a:t>
            </a:r>
            <a:r>
              <a:rPr lang="en-US" dirty="0" smtClean="0">
                <a:latin typeface="Teva Sans" panose="020B0604030202020203" pitchFamily="34" charset="0"/>
              </a:rPr>
              <a:t>Criteria (Name, Service Provider Type, etc.)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6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76008" y="1689064"/>
            <a:ext cx="9046622" cy="3645418"/>
            <a:chOff x="226774" y="547898"/>
            <a:chExt cx="10063855" cy="47020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5" y="547898"/>
              <a:ext cx="10063854" cy="470203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26774" y="870858"/>
              <a:ext cx="9947740" cy="206102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641401" y="547898"/>
              <a:ext cx="543506" cy="657692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Teva Sans" panose="020B0604030202020203" pitchFamily="34" charset="0"/>
                </a:rPr>
                <a:t>8</a:t>
              </a:r>
              <a:endParaRPr lang="en-US" sz="20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60" y="170659"/>
            <a:ext cx="11618344" cy="7617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eva Sans" panose="020B0604030202020203" pitchFamily="34" charset="0"/>
              </a:rPr>
              <a:t>EngageMate – </a:t>
            </a:r>
            <a:r>
              <a:rPr lang="en-US" dirty="0" smtClean="0">
                <a:latin typeface="Teva Sans" panose="020B0604030202020203" pitchFamily="34" charset="0"/>
              </a:rPr>
              <a:t>Search for and select </a:t>
            </a:r>
            <a:r>
              <a:rPr lang="en-US" dirty="0" smtClean="0">
                <a:latin typeface="Teva Sans" panose="020B0604030202020203" pitchFamily="34" charset="0"/>
              </a:rPr>
              <a:t>your Service Provider(s</a:t>
            </a:r>
            <a:r>
              <a:rPr lang="en-US" dirty="0" smtClean="0">
                <a:latin typeface="Teva Sans" panose="020B0604030202020203" pitchFamily="34" charset="0"/>
              </a:rPr>
              <a:t>), &amp; Close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7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42050" y="1519206"/>
            <a:ext cx="9056297" cy="3778701"/>
            <a:chOff x="505211" y="399682"/>
            <a:chExt cx="10035545" cy="46948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11" y="546833"/>
              <a:ext cx="9613753" cy="454768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8733547" y="682171"/>
              <a:ext cx="425960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203770" y="399682"/>
              <a:ext cx="529778" cy="44214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Teva Sans" panose="020B0604030202020203" pitchFamily="34" charset="0"/>
                </a:rPr>
                <a:t>9</a:t>
              </a:r>
              <a:endParaRPr lang="en-US" sz="1200" b="1" dirty="0">
                <a:latin typeface="Teva Sans" panose="020B0604030202020203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09512" y="3635828"/>
              <a:ext cx="391925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9512" y="4093028"/>
              <a:ext cx="391925" cy="26125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93226" y="3243562"/>
              <a:ext cx="590376" cy="44214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Teva Sans" panose="020B0604030202020203" pitchFamily="34" charset="0"/>
                </a:rPr>
                <a:t>10</a:t>
              </a:r>
              <a:endParaRPr lang="en-US" sz="1200" b="1" dirty="0">
                <a:latin typeface="Teva Sans" panose="020B0604030202020203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77258" y="4083736"/>
              <a:ext cx="563214" cy="471040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Teva Sans" panose="020B0604030202020203" pitchFamily="34" charset="0"/>
                </a:rPr>
                <a:t>11</a:t>
              </a:r>
              <a:endParaRPr lang="en-US" sz="1200" b="1" dirty="0">
                <a:latin typeface="Teva Sans" panose="020B0604030202020203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581299" y="689431"/>
              <a:ext cx="433558" cy="25399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9939402" y="433532"/>
              <a:ext cx="601354" cy="442143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Teva Sans" panose="020B0604030202020203" pitchFamily="34" charset="0"/>
                </a:rPr>
                <a:t>12</a:t>
              </a:r>
              <a:endParaRPr lang="en-US" sz="12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161244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Click </a:t>
            </a:r>
            <a:r>
              <a:rPr lang="en-US" dirty="0" smtClean="0">
                <a:latin typeface="Teva Sans" panose="020B0604030202020203" pitchFamily="34" charset="0"/>
              </a:rPr>
              <a:t>Edit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8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922982"/>
            <a:ext cx="10902352" cy="518452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34064" y="1542819"/>
            <a:ext cx="8737120" cy="3944846"/>
            <a:chOff x="343563" y="1159193"/>
            <a:chExt cx="9749077" cy="447234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563" y="1159193"/>
              <a:ext cx="9749077" cy="44723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0" name="Rounded Rectangle 19"/>
            <p:cNvSpPr/>
            <p:nvPr/>
          </p:nvSpPr>
          <p:spPr>
            <a:xfrm>
              <a:off x="1423229" y="3482451"/>
              <a:ext cx="214003" cy="240570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637231" y="3200328"/>
              <a:ext cx="584918" cy="412753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Teva Sans" panose="020B0604030202020203" pitchFamily="34" charset="0"/>
                </a:rPr>
                <a:t>13</a:t>
              </a:r>
              <a:endParaRPr lang="en-US" sz="12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0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3" y="161244"/>
            <a:ext cx="10515600" cy="761738"/>
          </a:xfrm>
        </p:spPr>
        <p:txBody>
          <a:bodyPr/>
          <a:lstStyle/>
          <a:p>
            <a:r>
              <a:rPr lang="en-US" dirty="0">
                <a:latin typeface="Teva Sans" panose="020B0604030202020203" pitchFamily="34" charset="0"/>
              </a:rPr>
              <a:t>EngageMate – Complete </a:t>
            </a:r>
            <a:r>
              <a:rPr lang="en-US" dirty="0" smtClean="0">
                <a:latin typeface="Teva Sans" panose="020B0604030202020203" pitchFamily="34" charset="0"/>
              </a:rPr>
              <a:t>the required fields &amp; click </a:t>
            </a:r>
            <a:r>
              <a:rPr lang="en-US" dirty="0" smtClean="0">
                <a:latin typeface="Teva Sans" panose="020B0604030202020203" pitchFamily="34" charset="0"/>
              </a:rPr>
              <a:t>save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latin typeface="Teva Sans" panose="020B0604030202020203" pitchFamily="34" charset="0"/>
              </a:rPr>
              <a:t>| </a:t>
            </a:r>
            <a:fld id="{C2832ACA-4727-4D4C-ACEE-24DD06899962}" type="slidenum">
              <a:rPr lang="en-US" smtClean="0">
                <a:latin typeface="Teva Sans" panose="020B0604030202020203" pitchFamily="34" charset="0"/>
              </a:rPr>
              <a:pPr/>
              <a:t>9</a:t>
            </a:fld>
            <a:r>
              <a:rPr lang="en-US" smtClean="0">
                <a:latin typeface="Teva Sans" panose="020B0604030202020203" pitchFamily="34" charset="0"/>
              </a:rPr>
              <a:t> |</a:t>
            </a:r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  <a:latin typeface="Teva Sans" panose="020B0604030202020203" pitchFamily="34" charset="0"/>
              </a:rPr>
              <a:t>CONFIDENTIAL - FOR INTERNAL USE ONLY</a:t>
            </a:r>
            <a:endParaRPr lang="en-US" sz="1200" dirty="0">
              <a:solidFill>
                <a:schemeClr val="tx2"/>
              </a:solidFill>
              <a:latin typeface="Teva Sans" panose="020B0604030202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5681" y="1489848"/>
            <a:ext cx="6905955" cy="3398994"/>
            <a:chOff x="2200543" y="1253570"/>
            <a:chExt cx="6905955" cy="33989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543" y="1358027"/>
              <a:ext cx="6671679" cy="3294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2301725" y="3210392"/>
              <a:ext cx="433733" cy="166965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88213" y="2955846"/>
              <a:ext cx="525502" cy="331498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latin typeface="Teva Sans" panose="020B0604030202020203" pitchFamily="34" charset="0"/>
                </a:rPr>
                <a:t>14</a:t>
              </a:r>
              <a:endParaRPr lang="en-US" sz="1050" b="1" dirty="0">
                <a:latin typeface="Teva Sans" panose="020B0604030202020203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277001" y="1445872"/>
              <a:ext cx="256841" cy="15644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580996" y="1253570"/>
              <a:ext cx="525502" cy="331498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latin typeface="Teva Sans" panose="020B0604030202020203" pitchFamily="34" charset="0"/>
                </a:rPr>
                <a:t>19</a:t>
              </a:r>
              <a:endParaRPr lang="en-US" sz="1050" b="1" dirty="0">
                <a:latin typeface="Teva Sans" panose="020B0604030202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73230" y="2421859"/>
            <a:ext cx="4000665" cy="2926346"/>
            <a:chOff x="4189284" y="2493606"/>
            <a:chExt cx="4272444" cy="32680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9284" y="2493606"/>
              <a:ext cx="4272444" cy="326806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4290466" y="3126909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90466" y="3681463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90465" y="4262489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90465" y="5398068"/>
              <a:ext cx="1126945" cy="250447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341155" y="2929541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Teva Sans" panose="020B0604030202020203" pitchFamily="34" charset="0"/>
                </a:rPr>
                <a:t>15</a:t>
              </a:r>
              <a:endParaRPr lang="en-US" sz="1100" b="1" dirty="0">
                <a:latin typeface="Teva Sans" panose="020B060403020202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341155" y="3551638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Teva Sans" panose="020B0604030202020203" pitchFamily="34" charset="0"/>
                </a:rPr>
                <a:t>16</a:t>
              </a:r>
              <a:endParaRPr lang="en-US" sz="1100" b="1" dirty="0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41155" y="4144764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Teva Sans" panose="020B0604030202020203" pitchFamily="34" charset="0"/>
                </a:rPr>
                <a:t>17</a:t>
              </a:r>
              <a:endParaRPr lang="en-US" sz="1100" b="1" dirty="0">
                <a:latin typeface="Teva Sans" panose="020B0604030202020203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341155" y="5196065"/>
              <a:ext cx="532336" cy="364034"/>
            </a:xfrm>
            <a:prstGeom prst="ellipse">
              <a:avLst/>
            </a:prstGeom>
            <a:solidFill>
              <a:srgbClr val="F43CBF"/>
            </a:solidFill>
            <a:ln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latin typeface="Teva Sans" panose="020B0604030202020203" pitchFamily="34" charset="0"/>
                </a:rPr>
                <a:t>18</a:t>
              </a:r>
              <a:endParaRPr lang="en-US" sz="1100" b="1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1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271</Words>
  <Application>Microsoft Office PowerPoint</Application>
  <PresentationFormat>Widescreen</PresentationFormat>
  <Paragraphs>62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Teva Sans</vt:lpstr>
      <vt:lpstr>1_Office Theme</vt:lpstr>
      <vt:lpstr>PowerPoint Presentation</vt:lpstr>
      <vt:lpstr>EngageMate – How to Create an Activity</vt:lpstr>
      <vt:lpstr>EngageMate – Select your Activity Type</vt:lpstr>
      <vt:lpstr>EngageMate – Complete the fields for your activity</vt:lpstr>
      <vt:lpstr>EngageMate – Search for your Service Providers</vt:lpstr>
      <vt:lpstr>EngageMate – Enter Search Criteria (Name, Service Provider Type, etc.)</vt:lpstr>
      <vt:lpstr>EngageMate – Search for and select your Service Provider(s), &amp; Close</vt:lpstr>
      <vt:lpstr>EngageMate – Click Edit</vt:lpstr>
      <vt:lpstr>EngageMate – Complete the required fields &amp; click save</vt:lpstr>
      <vt:lpstr>EngageMate – Submit your Activity</vt:lpstr>
      <vt:lpstr>EngageMate – After submitting, confirm your Activity’s status is updated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Isabelle Fulton</cp:lastModifiedBy>
  <cp:revision>30</cp:revision>
  <dcterms:created xsi:type="dcterms:W3CDTF">2022-09-21T18:47:29Z</dcterms:created>
  <dcterms:modified xsi:type="dcterms:W3CDTF">2022-10-07T16:20:29Z</dcterms:modified>
</cp:coreProperties>
</file>