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1" r:id="rId2"/>
    <p:sldId id="280" r:id="rId3"/>
    <p:sldId id="277" r:id="rId4"/>
    <p:sldId id="281" r:id="rId5"/>
    <p:sldId id="290" r:id="rId6"/>
    <p:sldId id="282" r:id="rId7"/>
    <p:sldId id="283" r:id="rId8"/>
    <p:sldId id="284" r:id="rId9"/>
    <p:sldId id="289" r:id="rId10"/>
    <p:sldId id="285" r:id="rId11"/>
    <p:sldId id="302" r:id="rId12"/>
    <p:sldId id="293" r:id="rId13"/>
    <p:sldId id="299" r:id="rId14"/>
    <p:sldId id="295" r:id="rId15"/>
    <p:sldId id="294" r:id="rId16"/>
    <p:sldId id="297" r:id="rId17"/>
    <p:sldId id="298" r:id="rId18"/>
    <p:sldId id="303" r:id="rId19"/>
    <p:sldId id="304" r:id="rId20"/>
    <p:sldId id="305" r:id="rId21"/>
    <p:sldId id="300" r:id="rId22"/>
    <p:sldId id="286" r:id="rId23"/>
    <p:sldId id="288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7F38-6262-475A-B912-C2AF1C3DF71F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68A7C-A095-46E3-9378-1DCE483C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liv</a:t>
            </a:r>
            <a:r>
              <a:rPr lang="en-US" baseline="0" dirty="0" smtClean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286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INTERNAL USE ONLY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vod.tevapharm.com/media/EM+Submitter+6+-+Closeout+with+Attendees+Only.mp4/1_cuf80t6j" TargetMode="Externa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17246"/>
            <a:ext cx="5753819" cy="740818"/>
          </a:xfrm>
        </p:spPr>
        <p:txBody>
          <a:bodyPr anchor="ctr">
            <a:noAutofit/>
          </a:bodyPr>
          <a:lstStyle/>
          <a:p>
            <a:r>
              <a:rPr lang="en-US" sz="3200" dirty="0" smtClean="0">
                <a:latin typeface="Teva Sans" panose="020B0604030202020203" pitchFamily="34" charset="0"/>
              </a:rPr>
              <a:t>How To Close-Out An Activity</a:t>
            </a:r>
            <a:endParaRPr lang="LID4096" sz="3200" dirty="0">
              <a:latin typeface="Teva Sans" panose="020B060403020202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320732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Attendees with Spend? Use the Edit &amp; New buttons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39" y="1523169"/>
            <a:ext cx="8954770" cy="4075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Rounded Rectangle 24"/>
          <p:cNvSpPr/>
          <p:nvPr/>
        </p:nvSpPr>
        <p:spPr>
          <a:xfrm>
            <a:off x="5902624" y="2798947"/>
            <a:ext cx="2153240" cy="246003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54624" y="2476448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13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4080" y="3701157"/>
            <a:ext cx="181184" cy="20333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18304" y="3701157"/>
            <a:ext cx="181184" cy="20333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55279" y="3813048"/>
            <a:ext cx="757769" cy="57744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eva Sans" panose="020B0604030202020203" pitchFamily="34" charset="0"/>
              </a:rPr>
              <a:t>13.1</a:t>
            </a:r>
            <a:endParaRPr lang="en-US" sz="1400" b="1" dirty="0">
              <a:latin typeface="Teva Sans" panose="020B0604030202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23665" y="3886047"/>
            <a:ext cx="757769" cy="57744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eva Sans" panose="020B0604030202020203" pitchFamily="34" charset="0"/>
              </a:rPr>
              <a:t>13.2</a:t>
            </a:r>
            <a:endParaRPr lang="en-US" sz="1400" b="1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5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Activity to close-out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503" y="2406907"/>
            <a:ext cx="8554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How to:   Bulk </a:t>
            </a:r>
            <a:r>
              <a:rPr lang="en-US" sz="3600" b="1" dirty="0">
                <a:solidFill>
                  <a:schemeClr val="bg1"/>
                </a:solidFill>
                <a:latin typeface="Teva Sans" panose="020B0604030202020203" pitchFamily="34" charset="0"/>
              </a:rPr>
              <a:t>Upload </a:t>
            </a:r>
            <a:r>
              <a:rPr lang="en-US" sz="36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Spend/Expense Using Template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(Service Provider Spend)</a:t>
            </a:r>
            <a:endParaRPr lang="en-US" sz="3600" dirty="0">
              <a:solidFill>
                <a:schemeClr val="bg1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2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30" y="1425987"/>
            <a:ext cx="10104388" cy="4018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357308" cy="761738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Click the Nominated Service Providers tab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32543" y="2703107"/>
            <a:ext cx="2068156" cy="25410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85048" y="2673482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6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8397" y="3232323"/>
            <a:ext cx="560718" cy="16320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36857" y="3030193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7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8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9572"/>
            <a:ext cx="9647387" cy="4576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/>
              <a:t>EngageMate – Download the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21358" y="4161880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8</a:t>
            </a:r>
            <a:endParaRPr lang="en-US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430487" y="4689073"/>
            <a:ext cx="1015437" cy="24523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67341" y="4232490"/>
            <a:ext cx="4569123" cy="1703137"/>
            <a:chOff x="2346412" y="4119508"/>
            <a:chExt cx="5097590" cy="18522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6412" y="4119508"/>
              <a:ext cx="5097590" cy="185225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ounded Rectangle 11"/>
            <p:cNvSpPr/>
            <p:nvPr/>
          </p:nvSpPr>
          <p:spPr>
            <a:xfrm>
              <a:off x="2371374" y="5584586"/>
              <a:ext cx="1853153" cy="32243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923287" y="5125229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37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50620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</a:t>
            </a:r>
            <a:r>
              <a:rPr lang="en-US" sz="2900" dirty="0" smtClean="0">
                <a:latin typeface="Teva Sans" panose="020B0604030202020203" pitchFamily="34" charset="0"/>
              </a:rPr>
              <a:t> Open downloaded template, complete the data &amp; save the file</a:t>
            </a:r>
            <a:endParaRPr lang="en-US" sz="2900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1269349"/>
            <a:ext cx="10402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TIP</a:t>
            </a: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:   Copy and paste rows if you have more then one spend type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STOP</a:t>
            </a: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:  You cannot add spend for Service Providers not previously nominated</a:t>
            </a:r>
            <a:endParaRPr lang="en-US" sz="2400" dirty="0">
              <a:solidFill>
                <a:schemeClr val="bg1"/>
              </a:solidFill>
              <a:latin typeface="Teva Sans" panose="020B0604030202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26" y="2308444"/>
            <a:ext cx="4692051" cy="2158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032" y="3432178"/>
            <a:ext cx="5901471" cy="2187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965914" y="4701915"/>
            <a:ext cx="5887553" cy="889001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05306" y="4250648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10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408" y="3415327"/>
            <a:ext cx="172376" cy="158871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06069" y="3091794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11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8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Select your saved file to upload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87543" y="1449296"/>
            <a:ext cx="8110904" cy="3858783"/>
            <a:chOff x="1187543" y="1449296"/>
            <a:chExt cx="8110904" cy="38587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543" y="1449296"/>
              <a:ext cx="8110904" cy="38587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1881013" y="3469118"/>
              <a:ext cx="677549" cy="25001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11199" y="3063572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12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55422" y="4098650"/>
            <a:ext cx="7448550" cy="1466850"/>
            <a:chOff x="3655422" y="4098650"/>
            <a:chExt cx="7448550" cy="14668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5422" y="4098650"/>
              <a:ext cx="7448550" cy="14668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5136379" y="5290732"/>
              <a:ext cx="4983567" cy="257183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33193" y="4751628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13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7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Upload your completed file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53" y="1563550"/>
            <a:ext cx="8643941" cy="3995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4190018" y="3577649"/>
            <a:ext cx="2460401" cy="21470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67883" y="3164502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14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08442" y="3637057"/>
            <a:ext cx="525680" cy="18117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Confirm data upload (cells are populated)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04" y="1466492"/>
            <a:ext cx="8626263" cy="4058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549119" y="3867372"/>
            <a:ext cx="4266413" cy="1075563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Activity to close-out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503" y="2406907"/>
            <a:ext cx="8554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How to:   Bulk </a:t>
            </a:r>
            <a:r>
              <a:rPr lang="en-US" sz="3600" b="1" dirty="0">
                <a:solidFill>
                  <a:schemeClr val="bg1"/>
                </a:solidFill>
                <a:latin typeface="Teva Sans" panose="020B0604030202020203" pitchFamily="34" charset="0"/>
              </a:rPr>
              <a:t>Upload </a:t>
            </a:r>
            <a:r>
              <a:rPr lang="en-US" sz="36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Spend/Expense Using Template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(Attendee Spend)</a:t>
            </a:r>
            <a:endParaRPr lang="en-US" sz="3600" dirty="0">
              <a:solidFill>
                <a:schemeClr val="bg1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6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/>
          </p:cNvSpPr>
          <p:nvPr/>
        </p:nvSpPr>
        <p:spPr bwMode="auto">
          <a:xfrm flipV="1">
            <a:off x="451448" y="1017873"/>
            <a:ext cx="10241280" cy="507659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7" y="1177746"/>
            <a:ext cx="9966960" cy="4726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357308" cy="761738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Click the </a:t>
            </a:r>
            <a:r>
              <a:rPr lang="en-US" dirty="0" smtClean="0">
                <a:latin typeface="Teva Sans" panose="020B0604030202020203" pitchFamily="34" charset="0"/>
              </a:rPr>
              <a:t>Attendees </a:t>
            </a:r>
            <a:r>
              <a:rPr lang="en-US" dirty="0" smtClean="0">
                <a:latin typeface="Teva Sans" panose="020B0604030202020203" pitchFamily="34" charset="0"/>
              </a:rPr>
              <a:t>tab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54045" y="2722328"/>
            <a:ext cx="1620510" cy="25410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95444" y="2683276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6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7403" y="3380135"/>
            <a:ext cx="560718" cy="16320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08121" y="2911524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7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6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How to Close-out an Activity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007" y="1570008"/>
            <a:ext cx="8656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The following </a:t>
            </a:r>
            <a:r>
              <a:rPr lang="en-US" sz="2400" b="1" dirty="0">
                <a:solidFill>
                  <a:schemeClr val="bg1"/>
                </a:solidFill>
                <a:latin typeface="Teva Sans" panose="020B0604030202020203" pitchFamily="34" charset="0"/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teps have occurred: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Created your activity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Your activity was approved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 It is now 1 day after the start date of your activity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You </a:t>
            </a:r>
            <a:r>
              <a:rPr lang="en-US" sz="2400" b="1" dirty="0">
                <a:solidFill>
                  <a:schemeClr val="bg1"/>
                </a:solidFill>
                <a:latin typeface="Teva Sans" panose="020B0604030202020203" pitchFamily="34" charset="0"/>
              </a:rPr>
              <a:t>are ready to complete the close-out steps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2">
              <a:lumMod val="75000"/>
              <a:alpha val="67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</a:t>
            </a:r>
            <a:r>
              <a:rPr lang="en-US" dirty="0" smtClean="0">
                <a:latin typeface="Teva Sans" panose="020B0604030202020203" pitchFamily="34" charset="0"/>
              </a:rPr>
              <a:t>Attendee </a:t>
            </a:r>
            <a:r>
              <a:rPr lang="en-US" dirty="0" smtClean="0">
                <a:latin typeface="Teva Sans" panose="020B0604030202020203" pitchFamily="34" charset="0"/>
              </a:rPr>
              <a:t>Spend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157" y="1237983"/>
            <a:ext cx="10435472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Process Tips: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5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Attendees do not require profiles in Customer Master (like Service Providers)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5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Attendee spend follows similar bulk upload process for Service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5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There are mandatory fields requiring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Attendee First &amp; Last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Attendee Address, Country, Postal Code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Attendee Identifier Type and Identification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Expense Type (meals, lodging,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Expense Amount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Expense Payment Date  (format of 1–Nov–2022)</a:t>
            </a:r>
            <a:endParaRPr lang="en-US" sz="2350" dirty="0">
              <a:solidFill>
                <a:schemeClr val="bg1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6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/>
              <a:t>EngageMate – Activity to close-out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0664" y="2960904"/>
            <a:ext cx="850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How to:   Certify and Close the Activity</a:t>
            </a:r>
            <a:endParaRPr lang="en-US" sz="3600" dirty="0">
              <a:solidFill>
                <a:schemeClr val="bg1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964348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After Completing Spend Data Entry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6008" y="2119047"/>
            <a:ext cx="9117028" cy="3211372"/>
            <a:chOff x="1270557" y="1609230"/>
            <a:chExt cx="9117028" cy="32113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557" y="1757897"/>
              <a:ext cx="9117028" cy="30627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8047308" y="3174608"/>
              <a:ext cx="2175684" cy="28182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785106" y="2765305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15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76008" y="3701912"/>
              <a:ext cx="8700680" cy="49454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991370" y="3189134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16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135150" y="2010778"/>
              <a:ext cx="584922" cy="202070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626866" y="1609230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17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00212" y="1327750"/>
            <a:ext cx="986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Scenario:  No Project Originator was selected for this Activity</a:t>
            </a:r>
            <a:endParaRPr lang="en-US" sz="2400" b="1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337868" y="1063857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0" y="145337"/>
            <a:ext cx="12071230" cy="761738"/>
          </a:xfrm>
        </p:spPr>
        <p:txBody>
          <a:bodyPr>
            <a:noAutofit/>
          </a:bodyPr>
          <a:lstStyle/>
          <a:p>
            <a:pPr rtl="0"/>
            <a:r>
              <a:rPr lang="en-US" sz="2450" dirty="0" smtClean="0">
                <a:latin typeface="Teva Sans" panose="020B0604030202020203" pitchFamily="34" charset="0"/>
              </a:rPr>
              <a:t>EngageMate – Complete Spend Data Entry &amp; send to Project Originator for Certification</a:t>
            </a:r>
            <a:endParaRPr lang="en-US" sz="2450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2137" y="2497044"/>
            <a:ext cx="10159740" cy="2819218"/>
            <a:chOff x="822204" y="1515662"/>
            <a:chExt cx="10159740" cy="28192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204" y="1527048"/>
              <a:ext cx="10159740" cy="280783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ounded Rectangle 9"/>
            <p:cNvSpPr/>
            <p:nvPr/>
          </p:nvSpPr>
          <p:spPr>
            <a:xfrm>
              <a:off x="8394780" y="2962656"/>
              <a:ext cx="2385996" cy="256032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09821" y="1515662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16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412300" y="1790769"/>
              <a:ext cx="828980" cy="16604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11245" y="2625671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15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00212" y="1327750"/>
            <a:ext cx="986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Scenario:  Project Originator was selected for this Activity</a:t>
            </a:r>
            <a:endParaRPr lang="en-US" sz="2400" b="1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23026" y="6356350"/>
            <a:ext cx="538163" cy="365125"/>
          </a:xfrm>
        </p:spPr>
        <p:txBody>
          <a:bodyPr/>
          <a:lstStyle/>
          <a:p>
            <a:r>
              <a:rPr lang="en-US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24</a:t>
            </a:fld>
            <a:r>
              <a:rPr lang="en-US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1597" y="6356350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519" y="2113473"/>
            <a:ext cx="8706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Congratulations!  You have closed-out an activity.</a:t>
            </a:r>
            <a:endParaRPr lang="en-US" sz="5400" b="1" dirty="0">
              <a:solidFill>
                <a:schemeClr val="bg1"/>
              </a:solidFill>
              <a:latin typeface="Teva Sans" panose="020B0604030202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448" y="4730702"/>
            <a:ext cx="109382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Close-Out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an Activity”, visit to Teva Tube:</a:t>
            </a:r>
          </a:p>
          <a:p>
            <a:pPr algn="ctr"/>
            <a:r>
              <a:rPr lang="en-US" sz="1700" dirty="0" smtClean="0">
                <a:solidFill>
                  <a:schemeClr val="bg2"/>
                </a:solidFill>
                <a:latin typeface="Teva Sans" panose="020B0604030202020203" pitchFamily="34" charset="0"/>
                <a:hlinkClick r:id="rId2"/>
              </a:rPr>
              <a:t>https://vod.tevapharm.com/media/EM+Submitter+6+-+Closeout+with+Attendees+Only.mp4/1_cuf80t6j</a:t>
            </a:r>
            <a:endParaRPr lang="en-US" sz="1700" dirty="0" smtClean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Locate the Activity to close-out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0608" y="1874954"/>
            <a:ext cx="1885950" cy="2819400"/>
            <a:chOff x="1376008" y="1902437"/>
            <a:chExt cx="1885950" cy="2819400"/>
          </a:xfrm>
        </p:grpSpPr>
        <p:grpSp>
          <p:nvGrpSpPr>
            <p:cNvPr id="17" name="Group 16"/>
            <p:cNvGrpSpPr/>
            <p:nvPr/>
          </p:nvGrpSpPr>
          <p:grpSpPr>
            <a:xfrm>
              <a:off x="1376008" y="1902437"/>
              <a:ext cx="1885950" cy="2819400"/>
              <a:chOff x="403605" y="886535"/>
              <a:chExt cx="1885950" cy="28194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3605" y="886535"/>
                <a:ext cx="1885950" cy="28194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403605" y="2129051"/>
                <a:ext cx="1885950" cy="504967"/>
              </a:xfrm>
              <a:prstGeom prst="roundRect">
                <a:avLst/>
              </a:prstGeom>
              <a:noFill/>
              <a:ln w="412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596571" y="1746019"/>
                <a:ext cx="602479" cy="550215"/>
              </a:xfrm>
              <a:prstGeom prst="ellipse">
                <a:avLst/>
              </a:prstGeom>
              <a:solidFill>
                <a:srgbClr val="F43CB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1454652" y="3268038"/>
              <a:ext cx="1426571" cy="27777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04104" y="1624026"/>
            <a:ext cx="5029200" cy="3233057"/>
            <a:chOff x="5111496" y="1668126"/>
            <a:chExt cx="5029200" cy="32330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1496" y="1668126"/>
              <a:ext cx="5029200" cy="32330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7126300" y="2679573"/>
              <a:ext cx="2950388" cy="173355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409944" y="2707005"/>
              <a:ext cx="173736" cy="173355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437376" y="2233382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Click on the tab named </a:t>
            </a:r>
            <a:r>
              <a:rPr lang="en-US" i="1" u="sng" dirty="0" smtClean="0">
                <a:latin typeface="Teva Sans" panose="020B0604030202020203" pitchFamily="34" charset="0"/>
              </a:rPr>
              <a:t>Step 3 – Close-out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44887" y="1434976"/>
            <a:ext cx="8643489" cy="4252186"/>
            <a:chOff x="1580879" y="1444753"/>
            <a:chExt cx="8643489" cy="42521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0879" y="1444753"/>
              <a:ext cx="8643489" cy="40175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5068900" y="2422478"/>
              <a:ext cx="1715948" cy="229282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64224" y="2101545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3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856308" y="3050366"/>
              <a:ext cx="1715948" cy="229282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502488" y="2986966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4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961" y="4620614"/>
              <a:ext cx="3438525" cy="10763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4" name="Oval 23"/>
            <p:cNvSpPr/>
            <p:nvPr/>
          </p:nvSpPr>
          <p:spPr>
            <a:xfrm>
              <a:off x="7481007" y="4620614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5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001" y="5323074"/>
              <a:ext cx="1047750" cy="228600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2026681" y="2702047"/>
              <a:ext cx="1715948" cy="229282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95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Activity to close-out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884" y="1345077"/>
            <a:ext cx="103134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How to:   </a:t>
            </a:r>
            <a:r>
              <a:rPr lang="en-US" sz="30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Manual Data Entry of </a:t>
            </a:r>
            <a:r>
              <a:rPr lang="en-US" sz="3000" b="1" i="1" u="sng" dirty="0" smtClean="0">
                <a:solidFill>
                  <a:schemeClr val="bg1"/>
                </a:solidFill>
                <a:latin typeface="Teva Sans" panose="020B0604030202020203" pitchFamily="34" charset="0"/>
              </a:rPr>
              <a:t>Service Provider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Spend </a:t>
            </a:r>
            <a:r>
              <a:rPr lang="en-US" sz="30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Details/Expense </a:t>
            </a:r>
            <a:r>
              <a:rPr lang="en-US" sz="30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Types</a:t>
            </a:r>
          </a:p>
          <a:p>
            <a:pPr algn="ctr"/>
            <a:endParaRPr lang="en-US" sz="3000" b="1" dirty="0" smtClean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algn="ctr"/>
            <a:endParaRPr lang="en-US" sz="3000" b="1" dirty="0" smtClean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algn="ctr"/>
            <a:endParaRPr lang="en-US" sz="3000" b="1" dirty="0" smtClean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r>
              <a:rPr lang="en-US" sz="225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*</a:t>
            </a:r>
            <a:r>
              <a:rPr lang="en-US" sz="225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Tip: Process is similar for both Service Providers and Attendees with expenses.  Difference is the close-out tab selected to enter expense data</a:t>
            </a:r>
            <a:endParaRPr lang="en-US" sz="2250" dirty="0">
              <a:solidFill>
                <a:schemeClr val="bg1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8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Click the Nominated Service Providers tab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7799" y="1507966"/>
            <a:ext cx="8929650" cy="4106205"/>
            <a:chOff x="1437799" y="1507966"/>
            <a:chExt cx="8929650" cy="41062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7799" y="1507966"/>
              <a:ext cx="8929650" cy="41062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3774860" y="2763412"/>
              <a:ext cx="2068156" cy="25410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490808" y="2488304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6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37372" y="3711340"/>
              <a:ext cx="224116" cy="156572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07677" y="3262129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90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Complete the required fields &amp; click Save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1448" y="1017873"/>
            <a:ext cx="10902352" cy="5086392"/>
            <a:chOff x="451448" y="1017873"/>
            <a:chExt cx="10902352" cy="508639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AB1362D-F77E-4BB0-91A1-3065C20D7D2D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451448" y="1017873"/>
              <a:ext cx="10902352" cy="50863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eva Sans" panose="020B0604030202020203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612" y="1322755"/>
              <a:ext cx="8524023" cy="343352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8612" y="2606040"/>
              <a:ext cx="3065239" cy="27228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4333" y="3039517"/>
              <a:ext cx="2648202" cy="282185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1804544" y="2276782"/>
              <a:ext cx="2868040" cy="19747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386099" y="1915252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8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63183" y="3379787"/>
              <a:ext cx="848313" cy="35166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63183" y="4690903"/>
              <a:ext cx="848313" cy="35166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628431" y="3864768"/>
              <a:ext cx="741633" cy="35166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7522" y="2161196"/>
              <a:ext cx="3070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eva Sans" panose="020B0604030202020203" pitchFamily="34" charset="0"/>
                </a:rPr>
                <a:t>If “Yes” is selected</a:t>
              </a:r>
              <a:endParaRPr lang="en-US" dirty="0">
                <a:solidFill>
                  <a:srgbClr val="FF0000"/>
                </a:solidFill>
                <a:latin typeface="Teva Sans" panose="020B060403020202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016283" y="3046600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9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057508" y="4404614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10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192785" y="3490385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11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542320" y="1386064"/>
              <a:ext cx="256871" cy="19500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947098" y="1124205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12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50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Complete process for each Service Provider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13" y="1510222"/>
            <a:ext cx="9244775" cy="4180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Rounded Rectangle 24"/>
          <p:cNvSpPr/>
          <p:nvPr/>
        </p:nvSpPr>
        <p:spPr>
          <a:xfrm>
            <a:off x="3282772" y="3754434"/>
            <a:ext cx="7104812" cy="39694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1164" y="2818276"/>
            <a:ext cx="2196172" cy="25410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2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13340" cy="761738"/>
          </a:xfrm>
        </p:spPr>
        <p:txBody>
          <a:bodyPr>
            <a:normAutofit/>
          </a:bodyPr>
          <a:lstStyle/>
          <a:p>
            <a:pPr rtl="0"/>
            <a:r>
              <a:rPr lang="en-US" sz="3000" dirty="0" smtClean="0">
                <a:latin typeface="Teva Sans" panose="020B0604030202020203" pitchFamily="34" charset="0"/>
              </a:rPr>
              <a:t>EngageMate –  </a:t>
            </a:r>
            <a:r>
              <a:rPr lang="en-US" sz="3000" b="1" dirty="0" smtClean="0">
                <a:latin typeface="Teva Sans" panose="020B0604030202020203" pitchFamily="34" charset="0"/>
              </a:rPr>
              <a:t>TIP:</a:t>
            </a:r>
            <a:r>
              <a:rPr lang="en-US" sz="3000" dirty="0" smtClean="0">
                <a:latin typeface="Teva Sans" panose="020B0604030202020203" pitchFamily="34" charset="0"/>
              </a:rPr>
              <a:t> Use copy feature for multiple expense entries</a:t>
            </a:r>
            <a:endParaRPr lang="en-US" sz="3000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13" y="1510222"/>
            <a:ext cx="9244775" cy="4180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3921164" y="2818276"/>
            <a:ext cx="2196172" cy="25410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1148" y="3939940"/>
            <a:ext cx="205828" cy="21143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14200" y="3718870"/>
            <a:ext cx="712720" cy="44213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eva Sans" panose="020B0604030202020203" pitchFamily="34" charset="0"/>
              </a:rPr>
              <a:t>12.1</a:t>
            </a:r>
            <a:endParaRPr lang="en-US" sz="1200" b="1" dirty="0">
              <a:latin typeface="Teva Sans" panose="020B0604030202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701" y="4011756"/>
            <a:ext cx="7058096" cy="100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5308004" y="4800600"/>
            <a:ext cx="5747092" cy="19202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41069" y="4800600"/>
            <a:ext cx="174327" cy="18810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62152" y="4643482"/>
            <a:ext cx="712720" cy="44213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eva Sans" panose="020B0604030202020203" pitchFamily="34" charset="0"/>
              </a:rPr>
              <a:t>12.2</a:t>
            </a:r>
            <a:endParaRPr lang="en-US" sz="1200" b="1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808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692</Words>
  <Application>Microsoft Office PowerPoint</Application>
  <PresentationFormat>Widescreen</PresentationFormat>
  <Paragraphs>146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Teva Sans</vt:lpstr>
      <vt:lpstr>Wingdings</vt:lpstr>
      <vt:lpstr>1_Office Theme</vt:lpstr>
      <vt:lpstr>PowerPoint Presentation</vt:lpstr>
      <vt:lpstr>EngageMate – How to Close-out an Activity</vt:lpstr>
      <vt:lpstr>EngageMate – Locate the Activity to close-out</vt:lpstr>
      <vt:lpstr>EngageMate – Click on the tab named Step 3 – Close-out</vt:lpstr>
      <vt:lpstr>EngageMate – Activity to close-out</vt:lpstr>
      <vt:lpstr>EngageMate – Click the Nominated Service Providers tab</vt:lpstr>
      <vt:lpstr>EngageMate – Complete the required fields &amp; click Save</vt:lpstr>
      <vt:lpstr>EngageMate – Complete process for each Service Provider</vt:lpstr>
      <vt:lpstr>EngageMate –  TIP: Use copy feature for multiple expense entries</vt:lpstr>
      <vt:lpstr>EngageMate – Attendees with Spend? Use the Edit &amp; New buttons</vt:lpstr>
      <vt:lpstr>EngageMate – Activity to close-out</vt:lpstr>
      <vt:lpstr>EngageMate – Click the Nominated Service Providers tab</vt:lpstr>
      <vt:lpstr>EngageMate – Download the Template</vt:lpstr>
      <vt:lpstr>EngageMate – Open downloaded template, complete the data &amp; save the file</vt:lpstr>
      <vt:lpstr>EngageMate – Select your saved file to upload</vt:lpstr>
      <vt:lpstr>EngageMate – Upload your completed file</vt:lpstr>
      <vt:lpstr>EngageMate – Confirm data upload (cells are populated)</vt:lpstr>
      <vt:lpstr>EngageMate – Activity to close-out</vt:lpstr>
      <vt:lpstr>EngageMate – Click the Attendees tab</vt:lpstr>
      <vt:lpstr>EngageMate – Attendee Spend</vt:lpstr>
      <vt:lpstr>EngageMate – Activity to close-out</vt:lpstr>
      <vt:lpstr>EngageMate – After Completing Spend Data Entry</vt:lpstr>
      <vt:lpstr>EngageMate – Complete Spend Data Entry &amp; send to Project Originator for Certification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Isabelle Fulton</cp:lastModifiedBy>
  <cp:revision>68</cp:revision>
  <dcterms:created xsi:type="dcterms:W3CDTF">2022-09-21T18:47:29Z</dcterms:created>
  <dcterms:modified xsi:type="dcterms:W3CDTF">2022-10-05T20:59:35Z</dcterms:modified>
</cp:coreProperties>
</file>