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8" r:id="rId2"/>
    <p:sldId id="304" r:id="rId3"/>
    <p:sldId id="277" r:id="rId4"/>
    <p:sldId id="314" r:id="rId5"/>
    <p:sldId id="270" r:id="rId6"/>
    <p:sldId id="271" r:id="rId7"/>
    <p:sldId id="272" r:id="rId8"/>
    <p:sldId id="273" r:id="rId9"/>
    <p:sldId id="280" r:id="rId10"/>
    <p:sldId id="281" r:id="rId11"/>
    <p:sldId id="283" r:id="rId12"/>
    <p:sldId id="282" r:id="rId13"/>
    <p:sldId id="284" r:id="rId14"/>
    <p:sldId id="299" r:id="rId15"/>
    <p:sldId id="300" r:id="rId16"/>
    <p:sldId id="302" r:id="rId17"/>
    <p:sldId id="305" r:id="rId18"/>
    <p:sldId id="285" r:id="rId19"/>
    <p:sldId id="287" r:id="rId20"/>
    <p:sldId id="288" r:id="rId21"/>
    <p:sldId id="289" r:id="rId22"/>
    <p:sldId id="290" r:id="rId23"/>
    <p:sldId id="291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5" r:id="rId32"/>
    <p:sldId id="31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FFFF"/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0340-8221-468E-9CE1-6633636940F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FB76-E7FC-4954-8E17-D4A4C77C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liv</a:t>
            </a:r>
            <a:r>
              <a:rPr lang="en-US" baseline="0" dirty="0" smtClean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95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eva Sans" panose="020B0604030202020203" pitchFamily="34" charset="0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  <a:lvl2pPr>
              <a:defRPr>
                <a:latin typeface="Teva Sans" panose="020B0604030202020203" pitchFamily="34" charset="0"/>
              </a:defRPr>
            </a:lvl2pPr>
            <a:lvl3pPr>
              <a:defRPr>
                <a:latin typeface="Teva Sans" panose="020B0604030202020203" pitchFamily="34" charset="0"/>
              </a:defRPr>
            </a:lvl3pPr>
            <a:lvl4pPr>
              <a:defRPr>
                <a:latin typeface="Teva Sans" panose="020B0604030202020203" pitchFamily="34" charset="0"/>
              </a:defRPr>
            </a:lvl4pPr>
            <a:lvl5pPr>
              <a:defRPr>
                <a:latin typeface="Teva Sans" panose="020B0604030202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INTERNAL USE ONLY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eva Sans" panose="020B06040302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2532685"/>
            <a:ext cx="5957740" cy="2141872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Compliance Reviewer</a:t>
            </a:r>
            <a:endParaRPr lang="LID4096" sz="2400" dirty="0">
              <a:solidFill>
                <a:srgbClr val="FF0000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To </a:t>
            </a:r>
            <a:r>
              <a:rPr lang="en-US" dirty="0" smtClean="0"/>
              <a:t>Request More Information for an Activity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10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3" y="138022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8302824" y="1548907"/>
            <a:ext cx="901571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38612" y="116644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9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89" y="3063029"/>
            <a:ext cx="8605208" cy="2079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2982622" y="3935222"/>
            <a:ext cx="3375046" cy="50738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53609" y="3366054"/>
            <a:ext cx="1606716" cy="23978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81653" y="3497617"/>
            <a:ext cx="600897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9.1</a:t>
            </a:r>
            <a:endParaRPr lang="en-US" sz="1200" b="1" dirty="0"/>
          </a:p>
        </p:txBody>
      </p:sp>
      <p:sp>
        <p:nvSpPr>
          <p:cNvPr id="13" name="Oval 12"/>
          <p:cNvSpPr/>
          <p:nvPr/>
        </p:nvSpPr>
        <p:spPr>
          <a:xfrm>
            <a:off x="8302823" y="3089474"/>
            <a:ext cx="573757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9.2</a:t>
            </a:r>
            <a:endParaRPr lang="en-US" sz="1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8090" y="5345121"/>
            <a:ext cx="10902351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2300" b="1" dirty="0" smtClean="0">
                <a:solidFill>
                  <a:schemeClr val="bg2"/>
                </a:solidFill>
              </a:rPr>
              <a:t>TIP</a:t>
            </a:r>
            <a:r>
              <a:rPr lang="en-US" sz="2300" dirty="0" smtClean="0">
                <a:solidFill>
                  <a:schemeClr val="bg2"/>
                </a:solidFill>
              </a:rPr>
              <a:t>: Enter detail in the comments to allow submitter’s understanding of your request</a:t>
            </a:r>
            <a:endParaRPr lang="en-US" sz="2300" dirty="0">
              <a:solidFill>
                <a:schemeClr val="bg2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2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304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11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99033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68701" y="59620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41" y="1647253"/>
            <a:ext cx="10312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You have now requested more information for an activity.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701" y="4567613"/>
            <a:ext cx="1053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Request More Information, as a Reviewer”,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visit to Teva Tube: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https</a:t>
            </a:r>
            <a:r>
              <a:rPr lang="en-US" dirty="0">
                <a:solidFill>
                  <a:schemeClr val="bg2"/>
                </a:solidFill>
              </a:rPr>
              <a:t>://vod.tevapharm.com/media/EM+Reviewer+2+-+</a:t>
            </a:r>
            <a:r>
              <a:rPr lang="en-US" dirty="0" smtClean="0">
                <a:solidFill>
                  <a:schemeClr val="bg2"/>
                </a:solidFill>
              </a:rPr>
              <a:t>Requesting+Additional+Information/1_e2ihb3uo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3" y="138022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/>
          <a:lstStyle/>
          <a:p>
            <a:r>
              <a:rPr lang="en-US" dirty="0"/>
              <a:t>EngageMate – To </a:t>
            </a:r>
            <a:r>
              <a:rPr lang="en-US" dirty="0" smtClean="0"/>
              <a:t>Reject an Activity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12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28492" y="1533185"/>
            <a:ext cx="260565" cy="18347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67036" y="123542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9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839" y="3448698"/>
            <a:ext cx="6986137" cy="2113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709736" y="4119545"/>
            <a:ext cx="6607455" cy="58185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90635" y="3712214"/>
            <a:ext cx="562188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9.1</a:t>
            </a:r>
            <a:endParaRPr lang="en-US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690635" y="4772533"/>
            <a:ext cx="6626556" cy="33619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31130" y="4500949"/>
            <a:ext cx="565641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9.2</a:t>
            </a:r>
            <a:endParaRPr lang="en-US" sz="1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9393608" y="3692385"/>
            <a:ext cx="405999" cy="19076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50702" y="3379718"/>
            <a:ext cx="542907" cy="499403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9.3</a:t>
            </a:r>
            <a:endParaRPr lang="en-US" sz="1100" b="1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7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02934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13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32663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77327" y="561698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957" y="1477501"/>
            <a:ext cx="6978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You have now rejected an activity.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479" y="4533108"/>
            <a:ext cx="961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Reject an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Activity, as a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Reviewer”,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visit to Teva Tube: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https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://vod.tevapharm.com/media/EM+Reviewer+3+-+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Reject+an+Activity/1_7que8k81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dirty="0" smtClean="0"/>
              <a:t>Upload Documents during your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54539" y="2095628"/>
            <a:ext cx="6734175" cy="2371725"/>
            <a:chOff x="709043" y="1410624"/>
            <a:chExt cx="6734175" cy="237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43" y="1410624"/>
              <a:ext cx="6734175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069782" y="2093213"/>
              <a:ext cx="3866994" cy="14961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076130" y="1900225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6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</a:t>
            </a:r>
            <a:r>
              <a:rPr lang="en-US" dirty="0" smtClean="0"/>
              <a:t>your Activity to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54" y="1744033"/>
            <a:ext cx="7743825" cy="2990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4012443" y="3002508"/>
            <a:ext cx="272954" cy="27295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85397" y="259696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8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 smtClean="0"/>
              <a:t>Upload documents during your review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16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15" y="1675816"/>
            <a:ext cx="8136696" cy="3424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694460" y="4627495"/>
            <a:ext cx="1657723" cy="21038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99117" y="4090235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08" y="3259867"/>
            <a:ext cx="7652681" cy="1111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Oval 15"/>
          <p:cNvSpPr/>
          <p:nvPr/>
        </p:nvSpPr>
        <p:spPr>
          <a:xfrm>
            <a:off x="9156510" y="3547597"/>
            <a:ext cx="405700" cy="360205"/>
          </a:xfrm>
          <a:prstGeom prst="ellipse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43501" y="308369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4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62" y="4241803"/>
            <a:ext cx="2222044" cy="1244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ounded Rectangle 16"/>
          <p:cNvSpPr/>
          <p:nvPr/>
        </p:nvSpPr>
        <p:spPr>
          <a:xfrm>
            <a:off x="3945522" y="5065691"/>
            <a:ext cx="1963573" cy="37755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53360" y="451108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  <a:endParaRPr lang="en-US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84" y="4694199"/>
            <a:ext cx="3028950" cy="94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ounded Rectangle 21"/>
          <p:cNvSpPr/>
          <p:nvPr/>
        </p:nvSpPr>
        <p:spPr>
          <a:xfrm>
            <a:off x="6357984" y="4759989"/>
            <a:ext cx="1963573" cy="72638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84179" y="433408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6</a:t>
            </a:r>
            <a:endParaRPr lang="en-US" sz="16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0688128" y="4111546"/>
            <a:ext cx="336430" cy="21390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508424" y="3584353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7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2830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17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You </a:t>
            </a:r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have successfully uploaded documents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dirty="0" smtClean="0"/>
              <a:t>Approve an FMV </a:t>
            </a: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45913" y="2794367"/>
            <a:ext cx="6734175" cy="2371725"/>
            <a:chOff x="709043" y="1410624"/>
            <a:chExt cx="6734175" cy="237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43" y="1410624"/>
              <a:ext cx="6734175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069782" y="2093213"/>
              <a:ext cx="3866994" cy="14961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076130" y="1900225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5916" y="1159160"/>
            <a:ext cx="3286664" cy="1141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One Time Rate Change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Permanent Rate Change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Prep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Travel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4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Locate the Activity </a:t>
            </a:r>
            <a:r>
              <a:rPr lang="en-US" dirty="0" smtClean="0"/>
              <a:t>that has the FMV </a:t>
            </a: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45" y="2201083"/>
            <a:ext cx="8848725" cy="180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3237258" y="3669728"/>
            <a:ext cx="282320" cy="23868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67767" y="3331482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2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33133" y="3647353"/>
            <a:ext cx="1806352" cy="24380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7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43" y="196503"/>
            <a:ext cx="5609734" cy="761738"/>
          </a:xfrm>
        </p:spPr>
        <p:txBody>
          <a:bodyPr/>
          <a:lstStyle/>
          <a:p>
            <a:r>
              <a:rPr lang="en-US" dirty="0" smtClean="0"/>
              <a:t>Compliance Reviewer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43" y="1139502"/>
            <a:ext cx="6960078" cy="5080593"/>
          </a:xfrm>
        </p:spPr>
        <p:txBody>
          <a:bodyPr/>
          <a:lstStyle/>
          <a:p>
            <a:r>
              <a:rPr lang="en-US" dirty="0"/>
              <a:t>How To Review An Activity </a:t>
            </a:r>
            <a:r>
              <a:rPr lang="en-US" dirty="0" smtClean="0"/>
              <a:t>to Approve, Reject </a:t>
            </a:r>
            <a:r>
              <a:rPr lang="en-US" dirty="0"/>
              <a:t>or Request More Information</a:t>
            </a:r>
          </a:p>
          <a:p>
            <a:r>
              <a:rPr lang="en-US" dirty="0"/>
              <a:t>Upload Documents</a:t>
            </a:r>
          </a:p>
          <a:p>
            <a:r>
              <a:rPr lang="en-US" dirty="0" smtClean="0"/>
              <a:t>Review an FMV Modification</a:t>
            </a:r>
          </a:p>
          <a:p>
            <a:r>
              <a:rPr lang="en-US" dirty="0" smtClean="0"/>
              <a:t>Add </a:t>
            </a:r>
            <a:r>
              <a:rPr lang="en-US" dirty="0"/>
              <a:t>additional Reviewers</a:t>
            </a:r>
          </a:p>
          <a:p>
            <a:r>
              <a:rPr lang="en-US" dirty="0" smtClean="0"/>
              <a:t>Flag </a:t>
            </a:r>
            <a:r>
              <a:rPr lang="en-US" dirty="0"/>
              <a:t>an activity to Monitor</a:t>
            </a:r>
            <a:endParaRPr lang="LID4096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2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r="27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70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19014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–Open the FMV </a:t>
            </a: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08" y="1401755"/>
            <a:ext cx="8957544" cy="4146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3239598" y="2586908"/>
            <a:ext cx="1737843" cy="27706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73623" y="2334823"/>
            <a:ext cx="484192" cy="41932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3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4756" y="3494885"/>
            <a:ext cx="221883" cy="23005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1302" y="3618311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0849" y="3498299"/>
            <a:ext cx="1506966" cy="18892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0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7557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Review all information entered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92652" y="1314435"/>
            <a:ext cx="8959606" cy="4134030"/>
            <a:chOff x="792652" y="1314435"/>
            <a:chExt cx="8959606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ounded Rectangle 15"/>
            <p:cNvSpPr/>
            <p:nvPr/>
          </p:nvSpPr>
          <p:spPr>
            <a:xfrm>
              <a:off x="1022121" y="2191938"/>
              <a:ext cx="1652068" cy="36148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309" y="2755215"/>
              <a:ext cx="3591464" cy="20682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ounded Rectangle 12"/>
            <p:cNvSpPr/>
            <p:nvPr/>
          </p:nvSpPr>
          <p:spPr>
            <a:xfrm>
              <a:off x="4231388" y="3561068"/>
              <a:ext cx="573525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31388" y="4470730"/>
              <a:ext cx="771933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132758" y="4447275"/>
              <a:ext cx="3619500" cy="752475"/>
              <a:chOff x="6132758" y="4447275"/>
              <a:chExt cx="3619500" cy="75247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2758" y="4447275"/>
                <a:ext cx="3619500" cy="75247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6241863" y="4570010"/>
                <a:ext cx="2876258" cy="397339"/>
              </a:xfrm>
              <a:prstGeom prst="round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79536" y="4776753"/>
                <a:ext cx="577970" cy="1690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56985" y="4745319"/>
                <a:ext cx="22475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Teva Sans" panose="020B0604030202020203" pitchFamily="34" charset="0"/>
                  </a:rPr>
                  <a:t>This is why I am submitting this request</a:t>
                </a:r>
                <a:endParaRPr lang="en-US" sz="9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Teva Sans" panose="020B0604030202020203" pitchFamily="34" charset="0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217092" y="1950306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5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940203" y="2599209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6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880171" y="4346622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7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4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681307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Select your </a:t>
            </a:r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3065" y="1360644"/>
            <a:ext cx="8059117" cy="3855335"/>
            <a:chOff x="792652" y="1314435"/>
            <a:chExt cx="8618402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7061701" y="1498861"/>
              <a:ext cx="1969177" cy="18853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547945" y="1314435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8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10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23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You have now reviewed an FMV </a:t>
            </a:r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Modification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dirty="0" smtClean="0"/>
              <a:t>How to add additional reviewers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54539" y="2095628"/>
            <a:ext cx="6734175" cy="2371725"/>
            <a:chOff x="709043" y="1410624"/>
            <a:chExt cx="6734175" cy="237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43" y="1410624"/>
              <a:ext cx="6734175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069782" y="2093213"/>
              <a:ext cx="3866994" cy="14961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076130" y="1900225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3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</a:t>
            </a:r>
            <a:r>
              <a:rPr lang="en-US" dirty="0" smtClean="0"/>
              <a:t>your Activity to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54" y="1744033"/>
            <a:ext cx="7743825" cy="2990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4012443" y="3002508"/>
            <a:ext cx="272954" cy="27295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85397" y="259696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8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 smtClean="0"/>
              <a:t>Complete your review of the activity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26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15" y="1468782"/>
            <a:ext cx="8136696" cy="3424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ounded Rectangle 23"/>
          <p:cNvSpPr/>
          <p:nvPr/>
        </p:nvSpPr>
        <p:spPr>
          <a:xfrm>
            <a:off x="8281358" y="2239614"/>
            <a:ext cx="1362974" cy="20166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49894" y="189106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0186" y="5114477"/>
            <a:ext cx="795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First complete your entire review of the activity and then click #3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2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 smtClean="0"/>
              <a:t>You want to add additional reviewers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27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98" y="1530669"/>
            <a:ext cx="8361423" cy="3926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ounded Rectangle 23"/>
          <p:cNvSpPr/>
          <p:nvPr/>
        </p:nvSpPr>
        <p:spPr>
          <a:xfrm>
            <a:off x="6935637" y="3019505"/>
            <a:ext cx="1362974" cy="20166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04173" y="267095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4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3896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 smtClean="0"/>
              <a:t>Select your additional reviewers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28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64" y="1425508"/>
            <a:ext cx="9097093" cy="3860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ectangle 23"/>
          <p:cNvSpPr/>
          <p:nvPr/>
        </p:nvSpPr>
        <p:spPr>
          <a:xfrm>
            <a:off x="1541661" y="3470030"/>
            <a:ext cx="1362974" cy="1494307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09555" y="2942837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4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9428671" y="1646981"/>
            <a:ext cx="457200" cy="242203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66443" y="120967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01412" y="5371132"/>
            <a:ext cx="881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Note: Once you click approve, it will route the activity to the first reviewer and will conclude with the last one.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29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You have added additional reviewers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/>
              <a:t>EngageMate – How to Review and Approve an Activity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8661" y="2270433"/>
            <a:ext cx="6734175" cy="2371725"/>
            <a:chOff x="709043" y="1410624"/>
            <a:chExt cx="6734175" cy="237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43" y="1410624"/>
              <a:ext cx="6734175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069782" y="2093213"/>
              <a:ext cx="3866994" cy="14961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76130" y="1900225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dirty="0" smtClean="0"/>
              <a:t>Flag an activity to monitor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54539" y="2095628"/>
            <a:ext cx="6734175" cy="2371725"/>
            <a:chOff x="709043" y="1410624"/>
            <a:chExt cx="6734175" cy="237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43" y="1410624"/>
              <a:ext cx="6734175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069782" y="2093213"/>
              <a:ext cx="3866994" cy="14961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076130" y="1900225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13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dirty="0" smtClean="0"/>
              <a:t>Flag an activity to monitor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99" y="1722067"/>
            <a:ext cx="8999418" cy="1717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3355676" y="2725284"/>
            <a:ext cx="189781" cy="181818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20896" y="245017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118" y="3391179"/>
            <a:ext cx="3996637" cy="1552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5656052" y="4404560"/>
            <a:ext cx="189781" cy="181818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35283" y="4176736"/>
            <a:ext cx="189781" cy="181818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70518" y="3712075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2433" y="5408726"/>
            <a:ext cx="844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same functionality as you have in </a:t>
            </a:r>
            <a:r>
              <a:rPr lang="en-US" dirty="0" err="1" smtClean="0">
                <a:solidFill>
                  <a:schemeClr val="bg1"/>
                </a:solidFill>
              </a:rPr>
              <a:t>MonitorMate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53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32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You have flagged an activity that you want to monitor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</a:t>
            </a:r>
            <a:r>
              <a:rPr lang="en-US" dirty="0" smtClean="0"/>
              <a:t>your Activity to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54" y="1744033"/>
            <a:ext cx="7743825" cy="2990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4012443" y="3002508"/>
            <a:ext cx="272954" cy="27295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85397" y="259696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4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 smtClean="0"/>
              <a:t>Start with Step 1 tab &amp; review </a:t>
            </a:r>
            <a:r>
              <a:rPr lang="en-US" sz="2900" u="sng" dirty="0" smtClean="0"/>
              <a:t>all</a:t>
            </a:r>
            <a:r>
              <a:rPr lang="en-US" sz="2900" dirty="0" smtClean="0"/>
              <a:t> fields in Overview &amp;  Detail tabs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5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72" y="1345965"/>
            <a:ext cx="8458304" cy="3610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741084" y="2146491"/>
            <a:ext cx="1657723" cy="21038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98807" y="2377724"/>
            <a:ext cx="1173193" cy="1775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33093" y="2377724"/>
            <a:ext cx="1173193" cy="1775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86694" y="197217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8520980" y="200506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4</a:t>
            </a:r>
            <a:endParaRPr lang="en-US" sz="16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77992" y="5149644"/>
            <a:ext cx="10236679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 smtClean="0">
                <a:solidFill>
                  <a:schemeClr val="bg2"/>
                </a:solidFill>
              </a:rPr>
              <a:t>TIP</a:t>
            </a:r>
            <a:r>
              <a:rPr lang="en-US" sz="1800" dirty="0" smtClean="0">
                <a:solidFill>
                  <a:schemeClr val="bg2"/>
                </a:solidFill>
              </a:rPr>
              <a:t>: As a Reviewer it’s </a:t>
            </a:r>
            <a:r>
              <a:rPr lang="en-US" sz="1800" b="1" i="1" u="sng" dirty="0" smtClean="0">
                <a:solidFill>
                  <a:schemeClr val="bg2"/>
                </a:solidFill>
              </a:rPr>
              <a:t>your </a:t>
            </a:r>
            <a:r>
              <a:rPr lang="en-US" sz="1800" b="1" i="1" u="sng" dirty="0" smtClean="0">
                <a:solidFill>
                  <a:schemeClr val="bg2"/>
                </a:solidFill>
              </a:rPr>
              <a:t>responsibility</a:t>
            </a:r>
            <a:r>
              <a:rPr lang="en-US" sz="1800" dirty="0" smtClean="0">
                <a:solidFill>
                  <a:schemeClr val="bg2"/>
                </a:solidFill>
              </a:rPr>
              <a:t> to ensure submission is</a:t>
            </a:r>
            <a:r>
              <a:rPr lang="en-US" sz="1800" b="1" i="1" u="sng" dirty="0" smtClean="0">
                <a:solidFill>
                  <a:schemeClr val="bg2"/>
                </a:solidFill>
              </a:rPr>
              <a:t> Accurate and Complete</a:t>
            </a:r>
            <a:r>
              <a:rPr lang="en-US" sz="1800" dirty="0" smtClean="0">
                <a:solidFill>
                  <a:schemeClr val="bg2"/>
                </a:solidFill>
              </a:rPr>
              <a:t>.  Thoroughly review the submission before you select approve. 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47" y="198787"/>
            <a:ext cx="1051560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Review </a:t>
            </a:r>
            <a:r>
              <a:rPr lang="en-US" u="sng" dirty="0" smtClean="0"/>
              <a:t>all</a:t>
            </a:r>
            <a:r>
              <a:rPr lang="en-US" dirty="0" smtClean="0"/>
              <a:t> of the Nominees – Step 2 - Nominees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6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63747" y="1048678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73125" y="1318789"/>
            <a:ext cx="8666430" cy="3719279"/>
            <a:chOff x="753615" y="1034118"/>
            <a:chExt cx="8666430" cy="37192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615" y="1034118"/>
              <a:ext cx="8666430" cy="37192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Rounded Rectangle 17"/>
            <p:cNvSpPr/>
            <p:nvPr/>
          </p:nvSpPr>
          <p:spPr>
            <a:xfrm>
              <a:off x="2491582" y="1860147"/>
              <a:ext cx="1735361" cy="18450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94837" y="1585039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84527" y="2479991"/>
              <a:ext cx="162342" cy="30900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46869" y="2135253"/>
              <a:ext cx="610918" cy="48736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6</a:t>
              </a:r>
              <a:endParaRPr lang="en-US" sz="1200" b="1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467929" y="5160104"/>
            <a:ext cx="979817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 smtClean="0">
                <a:solidFill>
                  <a:schemeClr val="bg2"/>
                </a:solidFill>
              </a:rPr>
              <a:t>TIP</a:t>
            </a:r>
            <a:r>
              <a:rPr lang="en-US" sz="1800" dirty="0" smtClean="0">
                <a:solidFill>
                  <a:schemeClr val="bg2"/>
                </a:solidFill>
              </a:rPr>
              <a:t>: As a Reviewer it’s </a:t>
            </a:r>
            <a:r>
              <a:rPr lang="en-US" sz="1800" b="1" i="1" u="sng" dirty="0" smtClean="0">
                <a:solidFill>
                  <a:schemeClr val="bg2"/>
                </a:solidFill>
              </a:rPr>
              <a:t>your </a:t>
            </a:r>
            <a:r>
              <a:rPr lang="en-US" sz="1800" b="1" i="1" u="sng" dirty="0" smtClean="0">
                <a:solidFill>
                  <a:schemeClr val="bg2"/>
                </a:solidFill>
              </a:rPr>
              <a:t>responsibility</a:t>
            </a:r>
            <a:r>
              <a:rPr lang="en-US" sz="1800" dirty="0" smtClean="0">
                <a:solidFill>
                  <a:schemeClr val="bg2"/>
                </a:solidFill>
              </a:rPr>
              <a:t> to ensure submission is</a:t>
            </a:r>
            <a:r>
              <a:rPr lang="en-US" sz="1800" b="1" i="1" u="sng" dirty="0" smtClean="0">
                <a:solidFill>
                  <a:schemeClr val="bg2"/>
                </a:solidFill>
              </a:rPr>
              <a:t> Accurate and Complete</a:t>
            </a:r>
            <a:r>
              <a:rPr lang="en-US" sz="1800" dirty="0" smtClean="0">
                <a:solidFill>
                  <a:schemeClr val="bg2"/>
                </a:solidFill>
              </a:rPr>
              <a:t>.  Thoroughly review the submission before you select approve. 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2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08" y="209012"/>
            <a:ext cx="10515600" cy="7617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EngageMate – Review </a:t>
            </a:r>
            <a:r>
              <a:rPr lang="en-US" u="sng" dirty="0" smtClean="0"/>
              <a:t>all</a:t>
            </a:r>
            <a:r>
              <a:rPr lang="en-US" dirty="0" smtClean="0"/>
              <a:t> data entered for each Nominee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7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47949" y="1016001"/>
            <a:ext cx="10102303" cy="4102752"/>
            <a:chOff x="670311" y="1029481"/>
            <a:chExt cx="9850109" cy="46350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311" y="1217103"/>
              <a:ext cx="9850109" cy="382225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926421" y="1199851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58049" y="1658001"/>
              <a:ext cx="1900696" cy="3808646"/>
              <a:chOff x="4089398" y="1734723"/>
              <a:chExt cx="1900696" cy="380864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9398" y="1734723"/>
                <a:ext cx="1900696" cy="380864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167264" y="1807762"/>
                <a:ext cx="1742214" cy="3616577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86442" y="1836778"/>
              <a:ext cx="1742214" cy="300805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99995" y="1285652"/>
              <a:ext cx="168955" cy="177629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701279" y="1029481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63971" y="1822005"/>
              <a:ext cx="1724048" cy="3805057"/>
              <a:chOff x="5781883" y="1628949"/>
              <a:chExt cx="1724048" cy="380505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1883" y="1628949"/>
                <a:ext cx="1724048" cy="3805057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845955" y="1687680"/>
                <a:ext cx="1555509" cy="3674836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40595" y="2378374"/>
              <a:ext cx="2933700" cy="3286125"/>
              <a:chOff x="6140595" y="2378374"/>
              <a:chExt cx="2933700" cy="328612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0595" y="2378374"/>
                <a:ext cx="2933700" cy="32861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201931" y="2456119"/>
                <a:ext cx="2755816" cy="3084841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1107104" y="5240184"/>
            <a:ext cx="9831238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 smtClean="0">
                <a:solidFill>
                  <a:schemeClr val="bg2"/>
                </a:solidFill>
              </a:rPr>
              <a:t>TIP</a:t>
            </a:r>
            <a:r>
              <a:rPr lang="en-US" sz="1800" dirty="0" smtClean="0">
                <a:solidFill>
                  <a:schemeClr val="bg2"/>
                </a:solidFill>
              </a:rPr>
              <a:t>: As a Reviewer it’s </a:t>
            </a:r>
            <a:r>
              <a:rPr lang="en-US" sz="1800" b="1" i="1" u="sng" dirty="0" smtClean="0">
                <a:solidFill>
                  <a:schemeClr val="bg2"/>
                </a:solidFill>
              </a:rPr>
              <a:t>your </a:t>
            </a:r>
            <a:r>
              <a:rPr lang="en-US" sz="1800" b="1" i="1" u="sng" dirty="0" smtClean="0">
                <a:solidFill>
                  <a:schemeClr val="bg2"/>
                </a:solidFill>
              </a:rPr>
              <a:t>responsibility</a:t>
            </a:r>
            <a:r>
              <a:rPr lang="en-US" sz="1800" dirty="0" smtClean="0">
                <a:solidFill>
                  <a:schemeClr val="bg2"/>
                </a:solidFill>
              </a:rPr>
              <a:t> to ensure submission is</a:t>
            </a:r>
            <a:r>
              <a:rPr lang="en-US" sz="1800" b="1" i="1" u="sng" dirty="0" smtClean="0">
                <a:solidFill>
                  <a:schemeClr val="bg2"/>
                </a:solidFill>
              </a:rPr>
              <a:t> Accurate and Complete</a:t>
            </a:r>
            <a:r>
              <a:rPr lang="en-US" sz="1800" dirty="0" smtClean="0">
                <a:solidFill>
                  <a:schemeClr val="bg2"/>
                </a:solidFill>
              </a:rPr>
              <a:t>.  Thoroughly review the submission before you select approve. 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1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8" y="170659"/>
            <a:ext cx="10203612" cy="761738"/>
          </a:xfrm>
        </p:spPr>
        <p:txBody>
          <a:bodyPr/>
          <a:lstStyle/>
          <a:p>
            <a:r>
              <a:rPr lang="en-US" dirty="0"/>
              <a:t>EngageMate – To </a:t>
            </a:r>
            <a:r>
              <a:rPr lang="en-US" dirty="0" smtClean="0"/>
              <a:t>Approve an Activity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8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50" y="147511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9944805" y="1624572"/>
            <a:ext cx="372387" cy="17834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74831" y="143863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00980" y="3099733"/>
            <a:ext cx="8357906" cy="1871688"/>
            <a:chOff x="2800980" y="3099733"/>
            <a:chExt cx="8357906" cy="18716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0980" y="3099733"/>
              <a:ext cx="8357906" cy="18716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174520" y="4295557"/>
              <a:ext cx="7628598" cy="2652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83948" y="4089391"/>
              <a:ext cx="1142955" cy="12439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Leave a comment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907455" y="3579543"/>
              <a:ext cx="525953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10</a:t>
              </a:r>
              <a:endParaRPr lang="en-US" sz="1200" b="1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192574" y="4355939"/>
            <a:ext cx="7619170" cy="1765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2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3316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9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33045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94580" y="55697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80" y="1457866"/>
            <a:ext cx="10681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You have approved an activity.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580" y="4482417"/>
            <a:ext cx="1058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To Review &amp; Approve an Activity”,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visit to Teva Tube: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https</a:t>
            </a:r>
            <a:r>
              <a:rPr lang="en-US" dirty="0">
                <a:solidFill>
                  <a:schemeClr val="bg2"/>
                </a:solidFill>
              </a:rPr>
              <a:t>://vod.tevapharm.com/media/EM+Reviewer+1+-+</a:t>
            </a:r>
            <a:r>
              <a:rPr lang="en-US" dirty="0" smtClean="0">
                <a:solidFill>
                  <a:schemeClr val="bg2"/>
                </a:solidFill>
              </a:rPr>
              <a:t>Approving+an+Activity/1_kgfqjklx </a:t>
            </a:r>
            <a:endParaRPr lang="en-US" dirty="0">
              <a:solidFill>
                <a:schemeClr val="bg2"/>
              </a:solidFill>
            </a:endParaRPr>
          </a:p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987</Words>
  <Application>Microsoft Office PowerPoint</Application>
  <PresentationFormat>Widescreen</PresentationFormat>
  <Paragraphs>195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Teva Sans</vt:lpstr>
      <vt:lpstr>Wingdings</vt:lpstr>
      <vt:lpstr>1_Office Theme</vt:lpstr>
      <vt:lpstr>PowerPoint Presentation</vt:lpstr>
      <vt:lpstr>Compliance Reviewer</vt:lpstr>
      <vt:lpstr>EngageMate – How to Review and Approve an Activity</vt:lpstr>
      <vt:lpstr>EngageMate – Select your Activity to review</vt:lpstr>
      <vt:lpstr>EngageMate – Start with Step 1 tab &amp; review all fields in Overview &amp;  Detail tabs</vt:lpstr>
      <vt:lpstr>EngageMate – Review all of the Nominees – Step 2 - Nominees</vt:lpstr>
      <vt:lpstr> EngageMate – Review all data entered for each Nominee</vt:lpstr>
      <vt:lpstr>EngageMate – To Approve an Activity</vt:lpstr>
      <vt:lpstr>PowerPoint Presentation</vt:lpstr>
      <vt:lpstr>EngageMate – To Request More Information for an Activity</vt:lpstr>
      <vt:lpstr>PowerPoint Presentation</vt:lpstr>
      <vt:lpstr>EngageMate – To Reject an Activity</vt:lpstr>
      <vt:lpstr>PowerPoint Presentation</vt:lpstr>
      <vt:lpstr>EngageMate – Upload Documents during your Review</vt:lpstr>
      <vt:lpstr>EngageMate – Select your Activity to review</vt:lpstr>
      <vt:lpstr>EngageMate – Upload documents during your review</vt:lpstr>
      <vt:lpstr>PowerPoint Presentation</vt:lpstr>
      <vt:lpstr>EngageMate – Approve an FMV Modification</vt:lpstr>
      <vt:lpstr>EngageMate – Locate the Activity that has the FMV Modification</vt:lpstr>
      <vt:lpstr>EngageMate –Open the FMV Modification</vt:lpstr>
      <vt:lpstr>EngageMate – Review all information entered</vt:lpstr>
      <vt:lpstr>EngageMate – Select your decision</vt:lpstr>
      <vt:lpstr>PowerPoint Presentation</vt:lpstr>
      <vt:lpstr>EngageMate – How to add additional reviewers</vt:lpstr>
      <vt:lpstr>EngageMate – Select your Activity to review</vt:lpstr>
      <vt:lpstr>EngageMate – Complete your review of the activity</vt:lpstr>
      <vt:lpstr>EngageMate – You want to add additional reviewers</vt:lpstr>
      <vt:lpstr>EngageMate – Select your additional reviewers</vt:lpstr>
      <vt:lpstr>PowerPoint Presentation</vt:lpstr>
      <vt:lpstr>EngageMate – Flag an activity to monitor</vt:lpstr>
      <vt:lpstr>EngageMate – Flag an activity to monitor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Heather Fedirka</cp:lastModifiedBy>
  <cp:revision>60</cp:revision>
  <dcterms:created xsi:type="dcterms:W3CDTF">2022-09-21T18:47:29Z</dcterms:created>
  <dcterms:modified xsi:type="dcterms:W3CDTF">2022-10-13T19:46:56Z</dcterms:modified>
</cp:coreProperties>
</file>